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33" r:id="rId4"/>
    <p:sldId id="434" r:id="rId5"/>
    <p:sldId id="457" r:id="rId6"/>
    <p:sldId id="436" r:id="rId7"/>
    <p:sldId id="442" r:id="rId8"/>
    <p:sldId id="443" r:id="rId9"/>
    <p:sldId id="445" r:id="rId10"/>
    <p:sldId id="448" r:id="rId11"/>
    <p:sldId id="449" r:id="rId12"/>
    <p:sldId id="441" r:id="rId13"/>
    <p:sldId id="458" r:id="rId14"/>
    <p:sldId id="459" r:id="rId15"/>
    <p:sldId id="452" r:id="rId16"/>
    <p:sldId id="404" r:id="rId17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1E0FF"/>
    <a:srgbClr val="000000"/>
    <a:srgbClr val="004070"/>
    <a:srgbClr val="C2D5FE"/>
    <a:srgbClr val="89C4FF"/>
    <a:srgbClr val="6BC5FD"/>
    <a:srgbClr val="66CCFF"/>
    <a:srgbClr val="003454"/>
    <a:srgbClr val="EB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2539" autoAdjust="0"/>
  </p:normalViewPr>
  <p:slideViewPr>
    <p:cSldViewPr>
      <p:cViewPr varScale="1">
        <p:scale>
          <a:sx n="64" d="100"/>
          <a:sy n="64" d="100"/>
        </p:scale>
        <p:origin x="15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E475A83-9099-4165-9871-C5A32D578E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914619D-7256-4EBD-952F-3F4DD7367F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525531FB-6221-45DA-AC62-C32799304F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C0F63F73-6245-48F0-884E-3D00577177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98258E-1494-4C1A-91B1-AADDF0EB48D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698830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FA2450-0E77-4346-8C84-31950E9144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097D352-06B5-4DFE-9586-FD439476ED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AF20178-3A90-401F-98CD-5858E08303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5842BEC-E119-4223-907F-EB80039A8B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987A8E3-F097-4F3E-9BC8-C172B83B5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5FB570-E9C3-4432-82A9-458158C3A294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3948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B570-E9C3-4432-82A9-458158C3A294}" type="slidenum">
              <a:rPr lang="hu-HU" altLang="en-US" smtClean="0"/>
              <a:pPr/>
              <a:t>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1188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B570-E9C3-4432-82A9-458158C3A294}" type="slidenum">
              <a:rPr lang="hu-HU" altLang="en-US" smtClean="0"/>
              <a:pPr/>
              <a:t>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7664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B570-E9C3-4432-82A9-458158C3A294}" type="slidenum">
              <a:rPr lang="hu-HU" altLang="en-US" smtClean="0"/>
              <a:pPr/>
              <a:t>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1965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10EAA-1E40-4A52-B5D0-77DF2F1DDCB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3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B570-E9C3-4432-82A9-458158C3A294}" type="slidenum">
              <a:rPr lang="hu-HU" altLang="en-US" smtClean="0"/>
              <a:pPr/>
              <a:t>13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0592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B570-E9C3-4432-82A9-458158C3A294}" type="slidenum">
              <a:rPr lang="hu-HU" altLang="en-US" smtClean="0"/>
              <a:pPr/>
              <a:t>14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4142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FB570-E9C3-4432-82A9-458158C3A294}" type="slidenum">
              <a:rPr lang="hu-HU" altLang="en-US" smtClean="0"/>
              <a:pPr/>
              <a:t>15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930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A847E-1181-4263-894B-44E12AD1EACB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C96A2-9A5D-43FA-90DA-A984D239D50A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A2505-3748-4961-A9A1-2057335B104E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C45AD-1D81-4FF7-9F9A-A79A49F5C68B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76DD8-5916-424E-9779-03BEB453442B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C1F3E-E7B7-478E-AE7C-E57CA5B8B23E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F9361-890A-4960-B336-6D66FC361213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E4C48-52C0-4470-B99B-8DEF9F0576B4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FFD0-91DB-4254-B9F9-1D2C9B4C8C1C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2429E7-66E2-4F5A-B4F1-D0E0CAE3CE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8B90-B9A6-4BD3-8DDB-EE92BA803DF4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CC4B25B-C2FC-4394-8838-15E2F2E00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E4936B19-D552-4477-A342-33F0DD0598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33D43645-371D-41F2-A9B8-4A2F88ED4CA3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plm.hu/ipar-4-feljavitani-kell-az-ipar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cat.org/search?q=isbn:9789633581742" TargetMode="External"/><Relationship Id="rId4" Type="http://schemas.openxmlformats.org/officeDocument/2006/relationships/hyperlink" Target="http://www.darmawanaji.com/kaizen-mura-muri-mud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95736" y="5589240"/>
            <a:ext cx="532859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900" b="1" dirty="0" smtClean="0">
                <a:latin typeface="Calibri" panose="020F0502020204030204" pitchFamily="34" charset="0"/>
              </a:rPr>
              <a:t>Dr. Tamás Péter</a:t>
            </a:r>
          </a:p>
          <a:p>
            <a:pPr algn="ctr"/>
            <a:r>
              <a:rPr lang="hu-HU" sz="1600" dirty="0">
                <a:latin typeface="Calibri" panose="020F0502020204030204" pitchFamily="34" charset="0"/>
              </a:rPr>
              <a:t>d</a:t>
            </a:r>
            <a:r>
              <a:rPr lang="hu-HU" sz="1600" dirty="0" smtClean="0">
                <a:latin typeface="Calibri" panose="020F0502020204030204" pitchFamily="34" charset="0"/>
              </a:rPr>
              <a:t>ékánhelyettes, intézetigazgató, egyetemi docens</a:t>
            </a:r>
            <a:endParaRPr lang="hu-HU" sz="1600" dirty="0">
              <a:latin typeface="Calibri" panose="020F0502020204030204" pitchFamily="34" charset="0"/>
            </a:endParaRPr>
          </a:p>
          <a:p>
            <a:pPr algn="ctr"/>
            <a:r>
              <a:rPr lang="hu-HU" sz="1600" dirty="0" smtClean="0">
                <a:latin typeface="Calibri" panose="020F0502020204030204" pitchFamily="34" charset="0"/>
              </a:rPr>
              <a:t>Miskolci Egyetem, Gépészmérnöki és Informatikai Kar, Logisztikai Intézet</a:t>
            </a:r>
            <a:endParaRPr lang="hu-HU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04758"/>
              </p:ext>
            </p:extLst>
          </p:nvPr>
        </p:nvGraphicFramePr>
        <p:xfrm>
          <a:off x="3491880" y="3861449"/>
          <a:ext cx="5544616" cy="1295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7323208"/>
                    </a:ext>
                  </a:extLst>
                </a:gridCol>
              </a:tblGrid>
              <a:tr h="160077">
                <a:tc>
                  <a:txBody>
                    <a:bodyPr/>
                    <a:lstStyle/>
                    <a:p>
                      <a:pPr algn="ctr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u-HU" sz="2400" b="1" kern="1200" cap="al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Logisztikai Szimuláció alkalmazása a KKV-k versenyképességének fokozására </a:t>
                      </a:r>
                      <a:endParaRPr lang="hu-HU" sz="2400" b="1" kern="1200" cap="al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280" marR="8280" marT="8280" marB="0">
                    <a:solidFill>
                      <a:schemeClr val="bg1">
                        <a:lumMod val="8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37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>
                <a:solidFill>
                  <a:schemeClr val="bg1"/>
                </a:solidFill>
              </a:rPr>
              <a:t>Komplex logisztikai rendszerek szimulációs vizsgálata </a:t>
            </a:r>
            <a:endParaRPr lang="hu-HU" sz="2500" dirty="0"/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78730"/>
              </p:ext>
            </p:extLst>
          </p:nvPr>
        </p:nvGraphicFramePr>
        <p:xfrm>
          <a:off x="107504" y="1841360"/>
          <a:ext cx="3215640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2327910">
                  <a:extLst>
                    <a:ext uri="{9D8B030D-6E8A-4147-A177-3AD203B41FA5}">
                      <a16:colId xmlns:a16="http://schemas.microsoft.com/office/drawing/2014/main" val="4155700815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1902710093"/>
                    </a:ext>
                  </a:extLst>
                </a:gridCol>
              </a:tblGrid>
              <a:tr h="65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Adatmező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Adattípus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670825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Késztermék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56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Input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738137"/>
                  </a:ext>
                </a:extLst>
              </a:tr>
              <a:tr h="204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Beépülő alkatrészek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7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Technológiai művelet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66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Output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287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ERKE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950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ERKE töltési mennyisége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044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Technológiai művelet ütemideje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399035"/>
                  </a:ext>
                </a:extLst>
              </a:tr>
              <a:tr h="2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Technológiai művelet átállási ideje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27728"/>
                  </a:ext>
                </a:extLst>
              </a:tr>
            </a:tbl>
          </a:graphicData>
        </a:graphic>
      </p:graphicFrame>
      <p:sp>
        <p:nvSpPr>
          <p:cNvPr id="14" name="Téglalap 13"/>
          <p:cNvSpPr/>
          <p:nvPr/>
        </p:nvSpPr>
        <p:spPr>
          <a:xfrm>
            <a:off x="348975" y="148132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Gyártás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adattábla felépítése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107504" y="4145616"/>
            <a:ext cx="302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Vezérlés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adattábla felépítése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2507" y="1188414"/>
            <a:ext cx="811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A/5. Szimulációs modell működéséhez szükséges adatstruktúrák meghatározása: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3626508" y="1501678"/>
            <a:ext cx="2684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Termelési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terv adattábla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44208" y="4936881"/>
            <a:ext cx="1859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Technológiai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műveletek adattábla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300192" y="1481320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</a:rPr>
              <a:t>5. Egységrakomány adattábla</a:t>
            </a:r>
            <a:endParaRPr lang="hu-HU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16430"/>
              </p:ext>
            </p:extLst>
          </p:nvPr>
        </p:nvGraphicFramePr>
        <p:xfrm>
          <a:off x="3707904" y="1875632"/>
          <a:ext cx="2054895" cy="1673352"/>
        </p:xfrm>
        <a:graphic>
          <a:graphicData uri="http://schemas.openxmlformats.org/drawingml/2006/table">
            <a:tbl>
              <a:tblPr firstRow="1" firstCol="1" bandRow="1"/>
              <a:tblGrid>
                <a:gridCol w="1167763">
                  <a:extLst>
                    <a:ext uri="{9D8B030D-6E8A-4147-A177-3AD203B41FA5}">
                      <a16:colId xmlns:a16="http://schemas.microsoft.com/office/drawing/2014/main" val="3186265944"/>
                    </a:ext>
                  </a:extLst>
                </a:gridCol>
                <a:gridCol w="887132">
                  <a:extLst>
                    <a:ext uri="{9D8B030D-6E8A-4147-A177-3AD203B41FA5}">
                      <a16:colId xmlns:a16="http://schemas.microsoft.com/office/drawing/2014/main" val="2924998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Adatmező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Adattípus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8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Termék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94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Termék mennyisége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86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Technológiai művelet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6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Dátum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806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Műszak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097137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30308"/>
              </p:ext>
            </p:extLst>
          </p:nvPr>
        </p:nvGraphicFramePr>
        <p:xfrm>
          <a:off x="281145" y="4523473"/>
          <a:ext cx="2427605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1591672">
                  <a:extLst>
                    <a:ext uri="{9D8B030D-6E8A-4147-A177-3AD203B41FA5}">
                      <a16:colId xmlns:a16="http://schemas.microsoft.com/office/drawing/2014/main" val="2287170988"/>
                    </a:ext>
                  </a:extLst>
                </a:gridCol>
                <a:gridCol w="835933">
                  <a:extLst>
                    <a:ext uri="{9D8B030D-6E8A-4147-A177-3AD203B41FA5}">
                      <a16:colId xmlns:a16="http://schemas.microsoft.com/office/drawing/2014/main" val="2517501760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Adatmező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Adattípus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2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Késztermék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95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Input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81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Output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645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Technológiai művelet1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12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Technológiai</a:t>
                      </a:r>
                      <a:r>
                        <a:rPr lang="hu-H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művelet2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693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97163"/>
                  </a:ext>
                </a:extLst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89498"/>
              </p:ext>
            </p:extLst>
          </p:nvPr>
        </p:nvGraphicFramePr>
        <p:xfrm>
          <a:off x="3347864" y="4289632"/>
          <a:ext cx="309634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17286340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09861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Adatmező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Adattípus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1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Késztermék neve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587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Input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91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Termék mennyisége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24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Forrás objektum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96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Output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1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ERKE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75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ERKE töltési mennyisége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57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Technológiai művelet ütemideje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Technológiai művelet átállási ideje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596050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6000"/>
              </p:ext>
            </p:extLst>
          </p:nvPr>
        </p:nvGraphicFramePr>
        <p:xfrm>
          <a:off x="6312554" y="1873903"/>
          <a:ext cx="2607310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1797050">
                  <a:extLst>
                    <a:ext uri="{9D8B030D-6E8A-4147-A177-3AD203B41FA5}">
                      <a16:colId xmlns:a16="http://schemas.microsoft.com/office/drawing/2014/main" val="3818518229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128669806"/>
                    </a:ext>
                  </a:extLst>
                </a:gridCol>
              </a:tblGrid>
              <a:tr h="12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Adatmező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Adattípus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9387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Termék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956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ERKE neve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702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ERKE töltési mennyisége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44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ER szélessége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754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ER hosszúsága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725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ER magassága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ER halmazolhatósága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String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359337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Termék indulókészlete 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637997"/>
                  </a:ext>
                </a:extLst>
              </a:tr>
            </a:tbl>
          </a:graphicData>
        </a:graphic>
      </p:graphicFrame>
      <p:sp>
        <p:nvSpPr>
          <p:cNvPr id="16" name="Jobbra nyíl 15"/>
          <p:cNvSpPr/>
          <p:nvPr/>
        </p:nvSpPr>
        <p:spPr>
          <a:xfrm rot="5400000">
            <a:off x="4535995" y="3825043"/>
            <a:ext cx="64807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Jobbra nyíl 18"/>
          <p:cNvSpPr/>
          <p:nvPr/>
        </p:nvSpPr>
        <p:spPr>
          <a:xfrm>
            <a:off x="2699792" y="5297744"/>
            <a:ext cx="64807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Jobbra nyíl 20"/>
          <p:cNvSpPr/>
          <p:nvPr/>
        </p:nvSpPr>
        <p:spPr>
          <a:xfrm rot="3814821">
            <a:off x="3055460" y="3976839"/>
            <a:ext cx="444831" cy="256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>
          <a:xfrm>
            <a:off x="6553200" y="6165304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10</a:t>
            </a:fld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29105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>
                <a:solidFill>
                  <a:schemeClr val="bg1"/>
                </a:solidFill>
              </a:rPr>
              <a:t>Komplex logisztikai rendszerek szimulációs vizsgálata </a:t>
            </a:r>
            <a:endParaRPr lang="hu-HU" sz="25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764" y="2204863"/>
            <a:ext cx="11768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6042" y="4220885"/>
            <a:ext cx="90210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A/6. </a:t>
            </a: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Plant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Simulation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keretrendszer segítségével az 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anyagáramlási részrendszer, valamint a hozzá kapcsolódó adatstruktúrák és működési algoritmusok adaptálása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valósul meg.</a:t>
            </a:r>
          </a:p>
          <a:p>
            <a:endParaRPr lang="hu-H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A/7. Adatok feltöltése: A technológiai műveletek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adattábla adatainak feltöltése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automatikusan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többi adattábla adatainak kézi felöltését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követően történik.</a:t>
            </a:r>
            <a:endParaRPr lang="hu-H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A/8. Szimulációs vizsgálati modell tesztelése, </a:t>
            </a:r>
            <a:r>
              <a:rPr lang="hu-HU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validálása</a:t>
            </a:r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Az esetleges </a:t>
            </a:r>
            <a:r>
              <a:rPr lang="hu-H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program és adathibák</a:t>
            </a:r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javítása, valamint a </a:t>
            </a:r>
            <a:r>
              <a:rPr lang="hu-H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működési folyamatok ellenőrzése</a:t>
            </a:r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esetleges korrekciója valósul meg ebben a fázisban.</a:t>
            </a:r>
          </a:p>
          <a:p>
            <a:endParaRPr lang="hu-H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2507" y="1188414"/>
            <a:ext cx="775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A/5. Szimulációs vizsgálati modell működési algoritmusának meghatározása: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12507" y="1510742"/>
            <a:ext cx="887997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Mozgatható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egységek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(termék, egységrakomány képző eszköz), valamint az indulókészletek létrehozása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egységrakomány (ER) adattábla adatai alapján. </a:t>
            </a:r>
            <a:endParaRPr lang="hu-H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Technológiai műveletek adattáblák adatainak meghatározása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gyártás a termelési terv és a vezérlés adattáblák adatai alapján.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gyártási folyamatok vezérlése a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technológiai műveletekhez rendelt technológiai művelet adattáblák </a:t>
            </a:r>
            <a:r>
              <a:rPr lang="hu-H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soronkénti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utasításainak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végrehajtásával.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Szimulációs modell 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futtatása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során a 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kiválasztott logisztikai mutatók értékének meghatározása.</a:t>
            </a:r>
            <a:endParaRPr lang="hu-H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11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228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>
                <a:solidFill>
                  <a:schemeClr val="bg1"/>
                </a:solidFill>
              </a:rPr>
              <a:t>Komplex logisztikai rendszerek szimulációs vizsgálata </a:t>
            </a:r>
            <a:endParaRPr lang="hu-HU" sz="25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5" y="2922999"/>
            <a:ext cx="10644035" cy="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8920" y="1323760"/>
            <a:ext cx="9007576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hu-H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A/9</a:t>
            </a:r>
            <a:r>
              <a:rPr lang="hu-H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Szimulációs modell futtatása: </a:t>
            </a:r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szimulációs modell futtatása során a </a:t>
            </a:r>
            <a:r>
              <a:rPr lang="hu-H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készletszintek </a:t>
            </a:r>
            <a:r>
              <a:rPr lang="hu-H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relatív </a:t>
            </a:r>
            <a:r>
              <a:rPr lang="hu-H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gyakorisága</a:t>
            </a:r>
            <a:r>
              <a:rPr lang="hu-H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valamint a </a:t>
            </a:r>
            <a:r>
              <a:rPr lang="hu-H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termelési terv teljesülése </a:t>
            </a:r>
            <a:r>
              <a:rPr lang="hu-H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kerül meghatározásra.</a:t>
            </a:r>
            <a:endParaRPr lang="hu-H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7504" y="25649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 alapterületigény: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49730"/>
              </p:ext>
            </p:extLst>
          </p:nvPr>
        </p:nvGraphicFramePr>
        <p:xfrm>
          <a:off x="323528" y="2996952"/>
          <a:ext cx="3456384" cy="2379555"/>
        </p:xfrm>
        <a:graphic>
          <a:graphicData uri="http://schemas.openxmlformats.org/drawingml/2006/table">
            <a:tbl>
              <a:tblPr/>
              <a:tblGrid>
                <a:gridCol w="2020365">
                  <a:extLst>
                    <a:ext uri="{9D8B030D-6E8A-4147-A177-3AD203B41FA5}">
                      <a16:colId xmlns:a16="http://schemas.microsoft.com/office/drawing/2014/main" val="3768488943"/>
                    </a:ext>
                  </a:extLst>
                </a:gridCol>
                <a:gridCol w="1436019">
                  <a:extLst>
                    <a:ext uri="{9D8B030D-6E8A-4147-A177-3AD203B41FA5}">
                      <a16:colId xmlns:a16="http://schemas.microsoft.com/office/drawing/2014/main" val="316238462"/>
                    </a:ext>
                  </a:extLst>
                </a:gridCol>
              </a:tblGrid>
              <a:tr h="51914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Tároló megnevezés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Tárolóterület igény [m2]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74974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13749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38081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82554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72496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86540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ALU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070726"/>
                  </a:ext>
                </a:extLst>
              </a:tr>
              <a:tr h="26577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91177"/>
                  </a:ext>
                </a:extLst>
              </a:tr>
            </a:tbl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107504" y="558924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Termelési terv megvalósíthatóságának vizsgálata az elkészült termékek mennyiségének ellenőrzésével.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22" y="2996952"/>
            <a:ext cx="4489926" cy="2500036"/>
          </a:xfrm>
          <a:prstGeom prst="rect">
            <a:avLst/>
          </a:prstGeom>
        </p:spPr>
      </p:pic>
      <p:sp>
        <p:nvSpPr>
          <p:cNvPr id="14" name="Dia számának helye 2"/>
          <p:cNvSpPr txBox="1">
            <a:spLocks/>
          </p:cNvSpPr>
          <p:nvPr/>
        </p:nvSpPr>
        <p:spPr bwMode="auto">
          <a:xfrm>
            <a:off x="8460432" y="6284168"/>
            <a:ext cx="432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CA7A2505-3748-4961-A9A1-2057335B104E}" type="slidenum">
              <a:rPr lang="hu-HU" altLang="en-US" smtClean="0"/>
              <a:pPr/>
              <a:t>12</a:t>
            </a:fld>
            <a:endParaRPr lang="hu-HU" altLang="en-US" dirty="0"/>
          </a:p>
        </p:txBody>
      </p:sp>
      <p:sp>
        <p:nvSpPr>
          <p:cNvPr id="15" name="Téglalap 14"/>
          <p:cNvSpPr/>
          <p:nvPr/>
        </p:nvSpPr>
        <p:spPr>
          <a:xfrm>
            <a:off x="35496" y="2132856"/>
            <a:ext cx="4495783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A/10. Futtatás eredményeinek kiértékelése: </a:t>
            </a:r>
            <a:endParaRPr lang="hu-H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63523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Logisztikai szimuláció az oktatásban és A kutatásban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>
          <a:xfrm>
            <a:off x="6660232" y="6356176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13</a:t>
            </a:fld>
            <a:endParaRPr lang="hu-HU" alt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7505" y="1375608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folyamatszimulációs labor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db munkaállomás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Oktatott szoftver: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Vissim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Vissum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Preactor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(bevezetés alatt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8045" y="5264040"/>
            <a:ext cx="4990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Nyújtott szolgáltatások: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rendszerek szimulációs modellezéssel történő, fejlesztése, tervezése, optimalizálása 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beruházási tervek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felülvizsgálata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4966" y="2920876"/>
            <a:ext cx="4631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Oktatási tevékenység: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szimulációs szakmérnök szakirányú továbbképzési szak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(Új képzés)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Logisztikai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szimulációja c. tárgy oktatása a logisztikai mérnöki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szakmérnök, valamint a PhD képzések keretében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34672"/>
            <a:ext cx="2448271" cy="241440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773" y="1700808"/>
            <a:ext cx="1750731" cy="24291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566459"/>
            <a:ext cx="4319861" cy="18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63523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összefoglalás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>
          <a:xfrm>
            <a:off x="6660232" y="6356176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14</a:t>
            </a:fld>
            <a:endParaRPr lang="hu-HU" alt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1556792"/>
            <a:ext cx="839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b="1" i="1" dirty="0" smtClean="0"/>
              <a:t>Egyedi vevői igények kielégítésére </a:t>
            </a:r>
            <a:r>
              <a:rPr lang="hu-HU" dirty="0" smtClean="0"/>
              <a:t>való törekvés eredményeként a logisztikai folyamatok komplexitása növekszik.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b="1" i="1" dirty="0" smtClean="0"/>
              <a:t>folyamatok átláthatóságának, kezelhetőségének növelése </a:t>
            </a:r>
            <a:r>
              <a:rPr lang="hu-HU" dirty="0" smtClean="0"/>
              <a:t>érdekében előtérbe kerül a </a:t>
            </a:r>
            <a:r>
              <a:rPr lang="hu-HU" dirty="0" err="1" smtClean="0"/>
              <a:t>digitalizáció</a:t>
            </a:r>
            <a:r>
              <a:rPr lang="hu-HU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dirty="0" smtClean="0"/>
              <a:t>A logisztikai folyamatok működése során </a:t>
            </a:r>
            <a:r>
              <a:rPr lang="hu-HU" b="1" i="1" dirty="0" smtClean="0"/>
              <a:t>egyre több adat keletkezik, mely új </a:t>
            </a:r>
            <a:r>
              <a:rPr lang="hu-HU" b="1" i="1" dirty="0" err="1" smtClean="0"/>
              <a:t>hatékonységnövelési</a:t>
            </a:r>
            <a:r>
              <a:rPr lang="hu-HU" b="1" i="1" dirty="0" smtClean="0"/>
              <a:t> lehetőségeket </a:t>
            </a:r>
            <a:r>
              <a:rPr lang="hu-HU" dirty="0" smtClean="0"/>
              <a:t>eredményez.</a:t>
            </a:r>
          </a:p>
        </p:txBody>
      </p:sp>
      <p:sp>
        <p:nvSpPr>
          <p:cNvPr id="12" name="Jobbra nyíl 11"/>
          <p:cNvSpPr/>
          <p:nvPr/>
        </p:nvSpPr>
        <p:spPr>
          <a:xfrm rot="5400000">
            <a:off x="4140973" y="4444576"/>
            <a:ext cx="1031523" cy="296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15616" y="5301208"/>
            <a:ext cx="699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b="1" dirty="0" smtClean="0"/>
              <a:t>logisztikai folyamatok szimulációval </a:t>
            </a:r>
            <a:r>
              <a:rPr lang="hu-HU" dirty="0" smtClean="0"/>
              <a:t>történő </a:t>
            </a:r>
          </a:p>
          <a:p>
            <a:pPr algn="ctr"/>
            <a:r>
              <a:rPr lang="hu-HU" dirty="0" smtClean="0"/>
              <a:t>tervezése, fejlesztése, optimalizálása iránt várhatóan jelentős mértékben növekedni fog a vállalati igény!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59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7504" y="1423317"/>
            <a:ext cx="8784976" cy="488600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[1] 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https://blog.eplm.hu/ipar-4-feljavitani-kell-az-ipart/</a:t>
            </a: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]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Hardai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I.: Az Ipar 4.0 és okos környezetünk okos eszközei, megoldásai, TDK dolgozat, Miskolci Egyetem, 2019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[3] 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Cselényi, J., Illés, B.: Anyagáramlási rendszerek tervezése és irányítása I., Miskolci Egyetemi Kiadó 2006.</a:t>
            </a: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[4] 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Tamás, P.;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Tollár,S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.; Illés, B.; Bányai, T.; Bányai, Á.;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Skapinyecz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R.: Decision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Support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Simulation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Method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Process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Improvement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Electronic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Product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Testing Systems, SUSTAINABILITY 12 : 7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3063 (2020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[5] 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Tamás, P.: Decision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Support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Simulation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Method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Process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Improvement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Intermittent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Production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Systems, APPLIED SCIENCES-BASEL 7 : 9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Paper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950 , 16 p. (2017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[6] Kosztolányi, J., </a:t>
            </a:r>
            <a:r>
              <a:rPr lang="hu-HU" sz="33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Schwahofer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G.: 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Zsebedben a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Lean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sorozat,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KaizenPro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Oktató és Tanácsadó Kft.</a:t>
            </a:r>
          </a:p>
          <a:p>
            <a:pPr marL="0" indent="0" algn="just">
              <a:buNone/>
            </a:pPr>
            <a:endParaRPr lang="hu-HU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[7] 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://www.darmawanaji.com/kaizen-mura-muri-muda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hu-HU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[8] Tamás, P., Illés B., Dobos, P., Seres, L., </a:t>
            </a:r>
            <a:r>
              <a:rPr lang="hu-HU" sz="3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Lean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logisztika I., Miskolc-Egyetemváros, 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Magyarország: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Miskolci 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Egyetem, Logisztikai Intézet (2018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</a:t>
            </a:r>
            <a:r>
              <a:rPr lang="hu-HU" sz="3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143 p., ISBN: </a:t>
            </a:r>
            <a:r>
              <a:rPr lang="hu-HU" sz="3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 tooltip="9789633581742"/>
              </a:rPr>
              <a:t>9789633581742</a:t>
            </a:r>
            <a:endParaRPr lang="hu-HU" sz="3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3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800" b="1" i="1" kern="0" cap="all" dirty="0">
                <a:solidFill>
                  <a:schemeClr val="bg1"/>
                </a:solidFill>
              </a:rPr>
              <a:t>Felhasznált irodalom</a:t>
            </a:r>
            <a:endParaRPr lang="hu-HU" sz="2800" kern="0" cap="all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15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320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844825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44824"/>
            <a:ext cx="9144000" cy="1212881"/>
          </a:xfrm>
        </p:spPr>
        <p:txBody>
          <a:bodyPr/>
          <a:lstStyle/>
          <a:p>
            <a:pPr algn="ctr" eaLnBrk="1" hangingPunct="1"/>
            <a:r>
              <a:rPr lang="hu-HU" altLang="en-US" sz="3000" b="1" cap="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Köszönöm a figyelmet!</a:t>
            </a:r>
            <a:endParaRPr lang="de-DE" altLang="en-US" sz="3000" b="1" cap="all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16</a:t>
            </a:fld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746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8112"/>
          </a:xfrm>
        </p:spPr>
        <p:txBody>
          <a:bodyPr/>
          <a:lstStyle/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Előadás felépítése</a:t>
            </a:r>
            <a:endParaRPr lang="hu-HU" sz="2500" cap="all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772816"/>
            <a:ext cx="85689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200" dirty="0"/>
              <a:t>Logisztikai szimuláció </a:t>
            </a:r>
            <a:r>
              <a:rPr lang="hu-HU" sz="2200" b="1" dirty="0" smtClean="0"/>
              <a:t>értelmezése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200" dirty="0" smtClean="0"/>
              <a:t>Szimuláció szerepe </a:t>
            </a:r>
            <a:r>
              <a:rPr lang="hu-HU" sz="2200" b="1" dirty="0" smtClean="0"/>
              <a:t>a 4. ipari forradalomban</a:t>
            </a:r>
          </a:p>
          <a:p>
            <a:endParaRPr lang="hu-HU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200" dirty="0" smtClean="0"/>
              <a:t>Szimuláció alkalmazása </a:t>
            </a:r>
            <a:r>
              <a:rPr lang="hu-HU" sz="2200" b="1" dirty="0" smtClean="0"/>
              <a:t>a folyamatfejlesztésben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200" b="1" dirty="0" smtClean="0"/>
              <a:t>Komplex logisztikai rendszerek</a:t>
            </a:r>
            <a:r>
              <a:rPr lang="hu-HU" sz="2200" dirty="0" smtClean="0"/>
              <a:t> szimulációs vizsgálata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200" dirty="0"/>
              <a:t>Logisztikai szimuláció </a:t>
            </a:r>
            <a:r>
              <a:rPr lang="hu-HU" sz="2200" b="1" dirty="0" smtClean="0"/>
              <a:t>az oktatásban és a kutatásban</a:t>
            </a:r>
            <a:endParaRPr lang="hu-HU" sz="2200" b="1" dirty="0"/>
          </a:p>
          <a:p>
            <a:endParaRPr lang="hu-HU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200" b="1" dirty="0" smtClean="0"/>
              <a:t>Összefoglalás</a:t>
            </a:r>
          </a:p>
          <a:p>
            <a:endParaRPr lang="hu-HU" sz="2200" dirty="0"/>
          </a:p>
          <a:p>
            <a:endParaRPr lang="hu-HU" sz="2200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2</a:t>
            </a:fld>
            <a:endParaRPr lang="hu-H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340768"/>
            <a:ext cx="4752528" cy="489654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Nagyméretű </a:t>
            </a: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bonyolult rendszerek esetén használatos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ahol </a:t>
            </a: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véletlenszerű hatás lép fel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(egzakt matematikai módszerekkel csak korlátozottan kezelhető a feladat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hu-HU" alt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szimuláció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lyan </a:t>
            </a: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módszer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</a:t>
            </a: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alkalmas a </a:t>
            </a: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folyamatok és rendszerek működésének valósághű modellezésére, így értékelhetővé válik azok állapotváltozása [3].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hu-HU" altLang="hu-HU" sz="1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zimuláció fontosabb célkitűzései:</a:t>
            </a:r>
            <a:endParaRPr lang="hu-HU" altLang="hu-H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tervezési hiba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elkerülése,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tervezési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változatok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összehasonlítása,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határteljesítmények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állapotok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meghatározása,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irányítási stratégiaváltozatok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összehasonlítása,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működési zavarok és azok elhárításának modellezése.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1600" dirty="0" smtClean="0"/>
          </a:p>
        </p:txBody>
      </p:sp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Logisztikai szimuláció értelmezése</a:t>
            </a:r>
            <a:endParaRPr lang="hu-HU" sz="25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509120"/>
            <a:ext cx="4113548" cy="172819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154727" y="3933056"/>
            <a:ext cx="377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[4] Tesztelési folyamat szimulációja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076056" y="6237312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[5] Osztályozási folyamat szimulációja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394" y="1359062"/>
            <a:ext cx="4069094" cy="2573994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>
          <a:xfrm>
            <a:off x="6660232" y="6356176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3</a:t>
            </a:fld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32620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Szimuláció Szerepe </a:t>
            </a:r>
          </a:p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a 4. ipari forradalomban </a:t>
            </a:r>
            <a:endParaRPr lang="hu-HU" sz="2500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4</a:t>
            </a:fld>
            <a:endParaRPr lang="hu-HU" altLang="en-US"/>
          </a:p>
        </p:txBody>
      </p:sp>
      <p:sp>
        <p:nvSpPr>
          <p:cNvPr id="10" name="Szövegdoboz 9"/>
          <p:cNvSpPr txBox="1"/>
          <p:nvPr/>
        </p:nvSpPr>
        <p:spPr>
          <a:xfrm>
            <a:off x="4427984" y="1412776"/>
            <a:ext cx="4752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4. ipari forradalom fontosabb jellemzői</a:t>
            </a:r>
            <a:r>
              <a:rPr lang="en-US" sz="2000" b="1" dirty="0" smtClean="0"/>
              <a:t>:</a:t>
            </a:r>
            <a:endParaRPr lang="hu-HU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 err="1" smtClean="0"/>
              <a:t>digitalizáció</a:t>
            </a:r>
            <a:r>
              <a:rPr lang="hu-HU" sz="2000" dirty="0" smtClean="0"/>
              <a:t> eredményeként a folyamatok átláthatósága és integrációja növekszik.</a:t>
            </a:r>
          </a:p>
          <a:p>
            <a:endParaRPr lang="hu-HU" sz="1000" dirty="0" smtClean="0"/>
          </a:p>
          <a:p>
            <a:endParaRPr lang="hu-HU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Folyamatfejlesztési módszerek </a:t>
            </a:r>
            <a:r>
              <a:rPr lang="hu-HU" sz="2000" dirty="0" err="1" smtClean="0"/>
              <a:t>digitalizációja</a:t>
            </a:r>
            <a:r>
              <a:rPr lang="hu-HU" sz="2000" dirty="0" smtClean="0"/>
              <a:t>.</a:t>
            </a:r>
          </a:p>
          <a:p>
            <a:endParaRPr lang="hu-HU" sz="1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err="1" smtClean="0"/>
              <a:t>Kiber</a:t>
            </a:r>
            <a:r>
              <a:rPr lang="hu-HU" sz="2000" dirty="0" smtClean="0"/>
              <a:t>-fizikai rendszerek alkalmazása a logisztikai folyamatokban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endParaRPr lang="hu-HU" sz="1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/>
              <a:t>Platformok uralják a gazdaságot </a:t>
            </a:r>
            <a:r>
              <a:rPr lang="en-US" sz="2000" dirty="0" smtClean="0"/>
              <a:t>(</a:t>
            </a:r>
            <a:r>
              <a:rPr lang="hu-HU" sz="2000" dirty="0" smtClean="0"/>
              <a:t>pl. </a:t>
            </a:r>
            <a:r>
              <a:rPr lang="en-US" sz="2000" dirty="0" smtClean="0"/>
              <a:t>Uber – </a:t>
            </a:r>
            <a:r>
              <a:rPr lang="hu-HU" sz="2000" dirty="0" smtClean="0"/>
              <a:t>legnagyobb taxi vállalat</a:t>
            </a:r>
            <a:r>
              <a:rPr lang="en-US" sz="2000" dirty="0" smtClean="0"/>
              <a:t>, </a:t>
            </a:r>
            <a:r>
              <a:rPr lang="hu-HU" sz="2000" dirty="0"/>
              <a:t>S</a:t>
            </a:r>
            <a:r>
              <a:rPr lang="en-US" sz="2000" dirty="0" err="1" smtClean="0"/>
              <a:t>kype</a:t>
            </a:r>
            <a:r>
              <a:rPr lang="en-US" sz="2000" dirty="0" smtClean="0"/>
              <a:t> – </a:t>
            </a:r>
            <a:r>
              <a:rPr lang="hu-HU" sz="2000" dirty="0" smtClean="0"/>
              <a:t>legnagyobb telefonos vállalat</a:t>
            </a:r>
            <a:r>
              <a:rPr lang="en-US" sz="2000" dirty="0" smtClean="0"/>
              <a:t>)</a:t>
            </a:r>
            <a:r>
              <a:rPr lang="hu-HU" sz="2000" dirty="0"/>
              <a:t>.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11" name="Kép 10" descr="A képen képernyőkép látható&#10;&#10;&#10;&#10;Ez egy automatikusan létrehozott leírás.">
            <a:extLst>
              <a:ext uri="{FF2B5EF4-FFF2-40B4-BE49-F238E27FC236}">
                <a16:creationId xmlns:a16="http://schemas.microsoft.com/office/drawing/2014/main" id="{A24378AF-55FC-C544-9720-FDA2E3E8A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24" y="3741667"/>
            <a:ext cx="3893828" cy="263966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187624" y="6309320"/>
            <a:ext cx="19271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/>
              <a:t>Szókapcsolatok [2]</a:t>
            </a:r>
            <a:endParaRPr lang="hu-HU" sz="15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77205" y="3429000"/>
            <a:ext cx="2098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 smtClean="0"/>
              <a:t>Ipari forradalmak [1]</a:t>
            </a:r>
            <a:endParaRPr lang="hu-HU" sz="15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1409737"/>
            <a:ext cx="4146941" cy="201926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27584" y="4509120"/>
            <a:ext cx="266429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3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0"/>
            <a:ext cx="8460432" cy="12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u-HU" sz="2500" b="1" cap="all" dirty="0" smtClean="0">
                <a:solidFill>
                  <a:schemeClr val="bg1"/>
                </a:solidFill>
              </a:rPr>
              <a:t>Szimuláció szerepe </a:t>
            </a:r>
          </a:p>
          <a:p>
            <a:pPr algn="ctr"/>
            <a:r>
              <a:rPr lang="hu-HU" sz="2500" b="1" cap="all" dirty="0" smtClean="0">
                <a:solidFill>
                  <a:schemeClr val="bg1"/>
                </a:solidFill>
              </a:rPr>
              <a:t>a folyamatfejlesztésben (2/1)</a:t>
            </a:r>
            <a:endParaRPr lang="hu-HU" sz="2500" kern="0" cap="all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5</a:t>
            </a:fld>
            <a:endParaRPr lang="hu-HU" altLang="en-US"/>
          </a:p>
        </p:txBody>
      </p:sp>
      <p:sp>
        <p:nvSpPr>
          <p:cNvPr id="10" name="Tartalom helye 1"/>
          <p:cNvSpPr txBox="1">
            <a:spLocks/>
          </p:cNvSpPr>
          <p:nvPr/>
        </p:nvSpPr>
        <p:spPr bwMode="auto">
          <a:xfrm>
            <a:off x="-212" y="3284984"/>
            <a:ext cx="70924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3192" lvl="1" indent="0">
              <a:buFont typeface="Wingdings" pitchFamily="2" charset="2"/>
              <a:buNone/>
            </a:pPr>
            <a:r>
              <a:rPr lang="hu-H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Veszteségtípusok:</a:t>
            </a:r>
          </a:p>
          <a:p>
            <a:pPr marL="393192" lvl="1" indent="0">
              <a:buFont typeface="Wingdings" pitchFamily="2" charset="2"/>
              <a:buNone/>
            </a:pPr>
            <a:r>
              <a:rPr lang="hu-H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Túltermelés</a:t>
            </a:r>
            <a:r>
              <a:rPr lang="hu-H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ből adódó veszteség</a:t>
            </a:r>
          </a:p>
          <a:p>
            <a:pPr marL="393192" lvl="1" indent="0">
              <a:buFont typeface="Wingdings" pitchFamily="2" charset="2"/>
              <a:buNone/>
            </a:pPr>
            <a:r>
              <a:rPr lang="hu-H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Készletben </a:t>
            </a:r>
            <a:r>
              <a:rPr lang="hu-H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rejlő veszteség</a:t>
            </a:r>
          </a:p>
          <a:p>
            <a:pPr marL="393192" lvl="1" indent="0">
              <a:buFont typeface="Wingdings" pitchFamily="2" charset="2"/>
              <a:buNone/>
            </a:pPr>
            <a:r>
              <a:rPr lang="hu-H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Anyagmozgatásából </a:t>
            </a:r>
            <a:r>
              <a:rPr lang="hu-H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(szállításból) származó veszteség</a:t>
            </a:r>
          </a:p>
          <a:p>
            <a:pPr marL="393192" lvl="1" indent="0">
              <a:buFont typeface="Wingdings" pitchFamily="2" charset="2"/>
              <a:buNone/>
            </a:pPr>
            <a:r>
              <a:rPr lang="hu-H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Mozdulatok</a:t>
            </a:r>
            <a:r>
              <a:rPr lang="hu-HU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rejlő veszteség</a:t>
            </a:r>
          </a:p>
          <a:p>
            <a:pPr marL="393192" lvl="1" indent="0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Várakozás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ból fakadó veszteség</a:t>
            </a:r>
          </a:p>
          <a:p>
            <a:pPr marL="393192" lvl="1" indent="0">
              <a:buNone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Felesleges tevékenységek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végzése</a:t>
            </a:r>
          </a:p>
          <a:p>
            <a:pPr marL="393192" lvl="1" indent="0">
              <a:buNone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Javítás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ból eredő veszteség</a:t>
            </a:r>
          </a:p>
          <a:p>
            <a:pPr marL="393192" lvl="1" indent="0">
              <a:buNone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Dolgozók tudásának, kreativitásának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 nem használása</a:t>
            </a:r>
          </a:p>
          <a:p>
            <a:pPr marL="393192" lvl="1" indent="0">
              <a:buFont typeface="Wingdings" pitchFamily="2" charset="2"/>
              <a:buNone/>
            </a:pPr>
            <a:endParaRPr lang="hu-HU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artalom helye 1"/>
          <p:cNvSpPr>
            <a:spLocks noGrp="1"/>
          </p:cNvSpPr>
          <p:nvPr>
            <p:ph idx="1"/>
          </p:nvPr>
        </p:nvSpPr>
        <p:spPr>
          <a:xfrm>
            <a:off x="14808" y="1063277"/>
            <a:ext cx="8229600" cy="997571"/>
          </a:xfrm>
        </p:spPr>
        <p:txBody>
          <a:bodyPr>
            <a:noAutofit/>
          </a:bodyPr>
          <a:lstStyle/>
          <a:p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Érték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Amiért a vevő hajlandó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fizetni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3191262" y="249289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403648" y="235062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Tevékenység típusok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504745" y="3779748"/>
            <a:ext cx="285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Tevékenységtípusok [</a:t>
            </a:r>
            <a:r>
              <a:rPr lang="hu-HU" dirty="0" smtClean="0"/>
              <a:t>2, 6]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19508"/>
            <a:ext cx="3528392" cy="2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cap="all" dirty="0">
                <a:solidFill>
                  <a:schemeClr val="bg1"/>
                </a:solidFill>
              </a:rPr>
              <a:t>Szimuláció szerepe </a:t>
            </a:r>
            <a:endParaRPr lang="hu-HU" sz="25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hu-HU" sz="2500" b="1" cap="all" dirty="0" smtClean="0">
                <a:solidFill>
                  <a:schemeClr val="bg1"/>
                </a:solidFill>
              </a:rPr>
              <a:t>a folyamatfejlesztésben (2/2)</a:t>
            </a:r>
            <a:endParaRPr lang="hu-HU" sz="2500" kern="0" cap="all" dirty="0"/>
          </a:p>
        </p:txBody>
      </p:sp>
      <p:sp>
        <p:nvSpPr>
          <p:cNvPr id="14" name="Jobbra nyíl 13"/>
          <p:cNvSpPr/>
          <p:nvPr/>
        </p:nvSpPr>
        <p:spPr>
          <a:xfrm rot="8953474">
            <a:off x="2300924" y="2212229"/>
            <a:ext cx="1531122" cy="345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693208">
            <a:off x="5204674" y="2188299"/>
            <a:ext cx="1699675" cy="35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1835696" y="1268760"/>
            <a:ext cx="5253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cap="all" dirty="0" smtClean="0"/>
              <a:t>Szimulációs szerepe a folyamatfejlesztésben</a:t>
            </a:r>
            <a:endParaRPr lang="hu-HU" b="1" cap="all" dirty="0"/>
          </a:p>
        </p:txBody>
      </p:sp>
      <p:sp>
        <p:nvSpPr>
          <p:cNvPr id="22" name="Téglalap 21"/>
          <p:cNvSpPr/>
          <p:nvPr/>
        </p:nvSpPr>
        <p:spPr>
          <a:xfrm>
            <a:off x="323528" y="2780928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Komplex logisztikai </a:t>
            </a:r>
            <a:r>
              <a:rPr lang="hu-HU" b="1" dirty="0"/>
              <a:t>rendszerek szimulációs </a:t>
            </a:r>
            <a:r>
              <a:rPr lang="hu-HU" b="1" dirty="0" smtClean="0"/>
              <a:t>vizsgálata</a:t>
            </a:r>
            <a:endParaRPr lang="hu-HU" b="1" dirty="0"/>
          </a:p>
        </p:txBody>
      </p:sp>
      <p:sp>
        <p:nvSpPr>
          <p:cNvPr id="23" name="Téglalap 22"/>
          <p:cNvSpPr/>
          <p:nvPr/>
        </p:nvSpPr>
        <p:spPr>
          <a:xfrm>
            <a:off x="4572000" y="278266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/>
              <a:t>Lean</a:t>
            </a:r>
            <a:r>
              <a:rPr lang="hu-HU" b="1" dirty="0"/>
              <a:t> eszközök szimulációs vizsgálati módszerekkel történő integrációja</a:t>
            </a:r>
          </a:p>
        </p:txBody>
      </p:sp>
      <p:sp>
        <p:nvSpPr>
          <p:cNvPr id="24" name="Téglalap 23"/>
          <p:cNvSpPr/>
          <p:nvPr/>
        </p:nvSpPr>
        <p:spPr>
          <a:xfrm>
            <a:off x="107504" y="4189320"/>
            <a:ext cx="4752528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b="1" dirty="0"/>
              <a:t>S</a:t>
            </a:r>
            <a:r>
              <a:rPr lang="hu-HU" altLang="hu-HU" b="1" dirty="0" smtClean="0"/>
              <a:t>zimulációs vizsgálati módszerek: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b="1" u="sng" dirty="0" smtClean="0"/>
              <a:t>Működési </a:t>
            </a:r>
            <a:r>
              <a:rPr lang="hu-HU" altLang="hu-HU" b="1" u="sng" dirty="0"/>
              <a:t>jellemzők meghatározásának </a:t>
            </a:r>
            <a:r>
              <a:rPr lang="hu-HU" altLang="hu-HU" u="sng" dirty="0"/>
              <a:t>szimulációs vizsgálat módszere.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b="1" dirty="0"/>
              <a:t>Ideális </a:t>
            </a:r>
            <a:r>
              <a:rPr lang="hu-HU" altLang="hu-HU" b="1" dirty="0" smtClean="0"/>
              <a:t>rendszerváltozat </a:t>
            </a:r>
            <a:r>
              <a:rPr lang="hu-HU" altLang="hu-HU" b="1" dirty="0"/>
              <a:t>kiválasztásának </a:t>
            </a:r>
            <a:r>
              <a:rPr lang="hu-HU" altLang="hu-HU" dirty="0"/>
              <a:t>szimulációs vizsgálati módszere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b="1" dirty="0"/>
              <a:t>Működési jellemzők optimális </a:t>
            </a:r>
            <a:r>
              <a:rPr lang="hu-HU" altLang="hu-HU" b="1" dirty="0" smtClean="0"/>
              <a:t>meghatározásának </a:t>
            </a:r>
            <a:r>
              <a:rPr lang="hu-HU" altLang="hu-HU" dirty="0"/>
              <a:t>szimulációs vizsgálati módszere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860032" y="4157552"/>
            <a:ext cx="410344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b="1" dirty="0" smtClean="0"/>
              <a:t>Fontosabb integrációs lehetőségek: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b="1" dirty="0" smtClean="0"/>
              <a:t>Kanban</a:t>
            </a:r>
            <a:r>
              <a:rPr lang="hu-HU" altLang="hu-HU" dirty="0" smtClean="0"/>
              <a:t> rendszer kialakítása, működtetése esetén.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b="1" dirty="0" smtClean="0"/>
              <a:t>Értékfolyamat térképezés </a:t>
            </a:r>
            <a:r>
              <a:rPr lang="hu-HU" altLang="hu-HU" dirty="0" smtClean="0"/>
              <a:t>módszerének (VSM)  alkalmazásánál.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b="1" dirty="0" err="1" smtClean="0"/>
              <a:t>Single</a:t>
            </a:r>
            <a:r>
              <a:rPr lang="hu-HU" altLang="hu-HU" b="1" dirty="0" smtClean="0"/>
              <a:t> Minute Exchange of Die </a:t>
            </a:r>
            <a:r>
              <a:rPr lang="hu-HU" altLang="hu-HU" dirty="0" smtClean="0"/>
              <a:t>(SMED) módszerének alkalmazásánál</a:t>
            </a:r>
            <a:endParaRPr lang="hu-HU" altLang="hu-HU" dirty="0"/>
          </a:p>
        </p:txBody>
      </p:sp>
      <p:sp>
        <p:nvSpPr>
          <p:cNvPr id="29" name="Jobbra nyíl 28"/>
          <p:cNvSpPr/>
          <p:nvPr/>
        </p:nvSpPr>
        <p:spPr>
          <a:xfrm rot="5400000">
            <a:off x="2054076" y="3750572"/>
            <a:ext cx="647672" cy="29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 rot="5400000">
            <a:off x="6548740" y="3678564"/>
            <a:ext cx="647672" cy="29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6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889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 smtClean="0">
                <a:solidFill>
                  <a:schemeClr val="bg1"/>
                </a:solidFill>
              </a:rPr>
              <a:t>Komplex logisztikai rendszerek szimulációs vizsgálata </a:t>
            </a:r>
            <a:endParaRPr lang="hu-HU" sz="2500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18488"/>
              </p:ext>
            </p:extLst>
          </p:nvPr>
        </p:nvGraphicFramePr>
        <p:xfrm>
          <a:off x="134758" y="1772816"/>
          <a:ext cx="884364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r:id="rId3" imgW="7423298" imgH="3219351" progId="Visio.Drawing.15">
                  <p:embed/>
                </p:oleObj>
              </mc:Choice>
              <mc:Fallback>
                <p:oleObj r:id="rId3" imgW="7423298" imgH="3219351" progId="Visio.Drawing.15">
                  <p:embed/>
                  <p:pic>
                    <p:nvPicPr>
                      <p:cNvPr id="6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8" y="1772816"/>
                        <a:ext cx="884364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19594" y="126876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CC"/>
                </a:solidFill>
              </a:rPr>
              <a:t>Működési jellemzők meghatározásának szimulációs vizsgálati módszere:</a:t>
            </a:r>
            <a:endParaRPr lang="hu-HU" dirty="0">
              <a:solidFill>
                <a:srgbClr val="0000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8072" y="5733256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Működési jellemzők meghatározásának szimulációs vizsgálati módszere </a:t>
            </a:r>
          </a:p>
          <a:p>
            <a:pPr algn="ctr"/>
            <a:r>
              <a:rPr lang="hu-HU" dirty="0" smtClean="0"/>
              <a:t>[Forrás: Saját szerkesztés]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A2505-3748-4961-A9A1-2057335B104E}" type="slidenum">
              <a:rPr lang="hu-HU" altLang="en-US" smtClean="0"/>
              <a:pPr/>
              <a:t>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526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>
                <a:solidFill>
                  <a:schemeClr val="bg1"/>
                </a:solidFill>
              </a:rPr>
              <a:t>Komplex logisztikai rendszerek szimulációs vizsgálata </a:t>
            </a:r>
            <a:endParaRPr lang="hu-HU" sz="25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764" y="2204863"/>
            <a:ext cx="11768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-252536" y="1196752"/>
            <a:ext cx="55446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Kisszériás karosszériagyártás szimulációs vizsgálata</a:t>
            </a:r>
            <a:endParaRPr lang="hu-H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7748" y="1484784"/>
            <a:ext cx="82686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A/1. Szimulációs vizsgálat céljainak meghatározása: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tárolóterületek méretének </a:t>
            </a:r>
            <a:r>
              <a:rPr lang="hu-H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meghatározása.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Tervezett </a:t>
            </a:r>
            <a:r>
              <a:rPr lang="hu-HU" sz="1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termelési terv megvalósíthatóságának </a:t>
            </a:r>
            <a:r>
              <a:rPr lang="hu-H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vizsgálata.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Kialakítással és működtetéssel járó veszteségek csökkentése</a:t>
            </a:r>
            <a:r>
              <a:rPr lang="hu-HU" sz="1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6758880" y="6284168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8</a:t>
            </a:fld>
            <a:endParaRPr lang="hu-HU" altLang="en-US" dirty="0"/>
          </a:p>
        </p:txBody>
      </p:sp>
      <p:sp>
        <p:nvSpPr>
          <p:cNvPr id="11" name="Téglalap 10"/>
          <p:cNvSpPr/>
          <p:nvPr/>
        </p:nvSpPr>
        <p:spPr>
          <a:xfrm>
            <a:off x="50632" y="2636912"/>
            <a:ext cx="9273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A/2. Vizsgált rendszer lehatárolása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alapanyag raktár és a késztermék raktár közötti anyag- áramlási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folyamatok egy kijelölt üzemcsarnokban. 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9" y="3429000"/>
            <a:ext cx="6744961" cy="3312368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 rot="10800000" flipV="1">
            <a:off x="7200011" y="4476888"/>
            <a:ext cx="176447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Kisszériás karosszéria-gyártás szimulációs vizsgálata [5]</a:t>
            </a: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5420" y="0"/>
            <a:ext cx="9144000" cy="1208112"/>
          </a:xfrm>
          <a:prstGeom prst="rect">
            <a:avLst/>
          </a:prstGeom>
          <a:solidFill>
            <a:srgbClr val="003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i="1" cap="all" dirty="0">
                <a:solidFill>
                  <a:schemeClr val="bg1"/>
                </a:solidFill>
              </a:rPr>
              <a:t>Komplex logisztikai rendszerek szimulációs vizsgálata </a:t>
            </a:r>
            <a:endParaRPr lang="hu-HU" sz="25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1764" y="2132856"/>
            <a:ext cx="117688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07504" y="1267729"/>
            <a:ext cx="877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</a:rPr>
              <a:t>A/3. A rendszer működésének tanulmányozása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Technológiai berendezések, valamint az anyagáramlási folyamatok és jellemzőik működésének megismerése.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dirty="0"/>
          </a:p>
        </p:txBody>
      </p:sp>
      <p:pic>
        <p:nvPicPr>
          <p:cNvPr id="17" name="Kép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998842"/>
            <a:ext cx="7488832" cy="330236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187624" y="52919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Kisszériás karosszériagyártás szimulációs vizsgálata [5]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>
          <a:xfrm>
            <a:off x="6614864" y="6248400"/>
            <a:ext cx="2133600" cy="457200"/>
          </a:xfrm>
        </p:spPr>
        <p:txBody>
          <a:bodyPr/>
          <a:lstStyle/>
          <a:p>
            <a:fld id="{CA7A2505-3748-4961-A9A1-2057335B104E}" type="slidenum">
              <a:rPr lang="hu-HU" altLang="en-US" smtClean="0"/>
              <a:pPr/>
              <a:t>9</a:t>
            </a:fld>
            <a:endParaRPr lang="hu-HU" altLang="en-US" dirty="0"/>
          </a:p>
        </p:txBody>
      </p:sp>
      <p:sp>
        <p:nvSpPr>
          <p:cNvPr id="5" name="Téglalap 4"/>
          <p:cNvSpPr/>
          <p:nvPr/>
        </p:nvSpPr>
        <p:spPr>
          <a:xfrm>
            <a:off x="251520" y="567402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</a:rPr>
              <a:t>A/4. Vizsgálati célok eléréséhez szükséges logisztikai mutatók meghatározása: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Készletszint relatív gyakorisága,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Elkészült termékek mennyisége.</a:t>
            </a:r>
          </a:p>
        </p:txBody>
      </p:sp>
    </p:spTree>
    <p:extLst>
      <p:ext uri="{BB962C8B-B14F-4D97-AF65-F5344CB8AC3E}">
        <p14:creationId xmlns:p14="http://schemas.microsoft.com/office/powerpoint/2010/main" val="22666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DE02276633E994882A5358AB414BC14" ma:contentTypeVersion="13" ma:contentTypeDescription="Új dokumentum létrehozása." ma:contentTypeScope="" ma:versionID="12a92e6cc23b411e70c4d5d57a0664f4">
  <xsd:schema xmlns:xsd="http://www.w3.org/2001/XMLSchema" xmlns:xs="http://www.w3.org/2001/XMLSchema" xmlns:p="http://schemas.microsoft.com/office/2006/metadata/properties" xmlns:ns2="563c449e-90c1-4eb4-8b3c-a2e3049d4911" xmlns:ns3="2ea44370-fb86-4b64-b537-2e28e29697ee" targetNamespace="http://schemas.microsoft.com/office/2006/metadata/properties" ma:root="true" ma:fieldsID="025037a338cc8c0182c87692f35a25ac" ns2:_="" ns3:_="">
    <xsd:import namespace="563c449e-90c1-4eb4-8b3c-a2e3049d4911"/>
    <xsd:import namespace="2ea44370-fb86-4b64-b537-2e28e2969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c449e-90c1-4eb4-8b3c-a2e3049d4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44370-fb86-4b64-b537-2e28e2969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63c449e-90c1-4eb4-8b3c-a2e3049d4911" xsi:nil="true"/>
  </documentManagement>
</p:properties>
</file>

<file path=customXml/itemProps1.xml><?xml version="1.0" encoding="utf-8"?>
<ds:datastoreItem xmlns:ds="http://schemas.openxmlformats.org/officeDocument/2006/customXml" ds:itemID="{4CC6AB8E-00CD-4499-BE49-6580E817FC5C}"/>
</file>

<file path=customXml/itemProps2.xml><?xml version="1.0" encoding="utf-8"?>
<ds:datastoreItem xmlns:ds="http://schemas.openxmlformats.org/officeDocument/2006/customXml" ds:itemID="{C4751D7D-F830-4B71-8C75-B1A46D0F796A}"/>
</file>

<file path=customXml/itemProps3.xml><?xml version="1.0" encoding="utf-8"?>
<ds:datastoreItem xmlns:ds="http://schemas.openxmlformats.org/officeDocument/2006/customXml" ds:itemID="{F00124A5-6A2F-45D4-9F12-169975CE7867}"/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5716</TotalTime>
  <Words>1336</Words>
  <Application>Microsoft Office PowerPoint</Application>
  <PresentationFormat>Diavetítés a képernyőre (4:3 oldalarány)</PresentationFormat>
  <Paragraphs>276</Paragraphs>
  <Slides>16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Tahoma</vt:lpstr>
      <vt:lpstr>Times New Roman</vt:lpstr>
      <vt:lpstr>Wingdings</vt:lpstr>
      <vt:lpstr>Kockás</vt:lpstr>
      <vt:lpstr>Microsoft Visio-rajz</vt:lpstr>
      <vt:lpstr>PowerPoint-bemutató</vt:lpstr>
      <vt:lpstr>Előadás felépítése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Miskolci Egyetem Anyagmozgatási és Logisztikai Tanszékének bemutatkozása</dc:title>
  <dc:creator>Tamás Péter</dc:creator>
  <cp:lastModifiedBy>Tamás Péter</cp:lastModifiedBy>
  <cp:revision>565</cp:revision>
  <cp:lastPrinted>2021-01-14T12:52:55Z</cp:lastPrinted>
  <dcterms:created xsi:type="dcterms:W3CDTF">2009-01-25T18:13:23Z</dcterms:created>
  <dcterms:modified xsi:type="dcterms:W3CDTF">2021-03-30T04:12:23Z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0x0101007DE02276633E994882A5358AB414BC14</vt:lpwstr>
  </property>
</Properties>
</file>